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4" r:id="rId11"/>
    <p:sldId id="265" r:id="rId12"/>
    <p:sldId id="266" r:id="rId13"/>
    <p:sldId id="267" r:id="rId14"/>
    <p:sldId id="278" r:id="rId15"/>
    <p:sldId id="274" r:id="rId16"/>
    <p:sldId id="275" r:id="rId17"/>
    <p:sldId id="281" r:id="rId18"/>
    <p:sldId id="270" r:id="rId19"/>
    <p:sldId id="280" r:id="rId20"/>
    <p:sldId id="271" r:id="rId21"/>
    <p:sldId id="277" r:id="rId22"/>
    <p:sldId id="284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1AE7E1-E467-451A-94C5-9074650517D9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BCCA2D-BE39-472A-BF2D-C463BFE13B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Introduction to Biochemistry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Nucleus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Center mass of atom</a:t>
            </a:r>
          </a:p>
          <a:p>
            <a:r>
              <a:rPr lang="en-US" b="1" u="sng" dirty="0" smtClean="0"/>
              <a:t>Proton</a:t>
            </a:r>
            <a:endParaRPr lang="en-US" dirty="0" smtClean="0"/>
          </a:p>
          <a:p>
            <a:pPr lvl="1"/>
            <a:r>
              <a:rPr lang="en-US" dirty="0" smtClean="0"/>
              <a:t>Positively (+) charged particle found in nucleus</a:t>
            </a:r>
          </a:p>
          <a:p>
            <a:pPr lvl="1"/>
            <a:r>
              <a:rPr lang="en-US" dirty="0" smtClean="0"/>
              <a:t>Mass of 1 </a:t>
            </a:r>
            <a:r>
              <a:rPr lang="en-US" dirty="0" err="1" smtClean="0"/>
              <a:t>amu</a:t>
            </a:r>
            <a:endParaRPr lang="en-US" dirty="0" smtClean="0"/>
          </a:p>
          <a:p>
            <a:r>
              <a:rPr lang="en-US" b="1" u="sng" dirty="0" smtClean="0"/>
              <a:t>Neutron</a:t>
            </a:r>
            <a:endParaRPr lang="en-US" dirty="0" smtClean="0"/>
          </a:p>
          <a:p>
            <a:pPr lvl="1"/>
            <a:r>
              <a:rPr lang="en-US" dirty="0" smtClean="0"/>
              <a:t>Neutral particle found in nucleus</a:t>
            </a:r>
          </a:p>
          <a:p>
            <a:pPr lvl="1"/>
            <a:r>
              <a:rPr lang="en-US" dirty="0" smtClean="0"/>
              <a:t>Mass of 1 </a:t>
            </a:r>
            <a:r>
              <a:rPr lang="en-US" dirty="0" err="1" smtClean="0"/>
              <a:t>amu</a:t>
            </a:r>
            <a:endParaRPr lang="en-US" dirty="0" smtClean="0"/>
          </a:p>
          <a:p>
            <a:r>
              <a:rPr lang="en-US" b="1" u="sng" dirty="0" smtClean="0"/>
              <a:t>Electron</a:t>
            </a:r>
          </a:p>
          <a:p>
            <a:pPr lvl="1"/>
            <a:r>
              <a:rPr lang="en-US" dirty="0" smtClean="0"/>
              <a:t>Negatively (-) charged particle found orbiting/circling nucleus in an “electron cloud”</a:t>
            </a:r>
          </a:p>
          <a:p>
            <a:pPr lvl="1"/>
            <a:r>
              <a:rPr lang="en-US" dirty="0" smtClean="0"/>
              <a:t>No mass!</a:t>
            </a:r>
          </a:p>
          <a:p>
            <a:pPr lvl="1"/>
            <a:endParaRPr lang="en-US" b="1" u="sng" dirty="0"/>
          </a:p>
        </p:txBody>
      </p:sp>
      <p:pic>
        <p:nvPicPr>
          <p:cNvPr id="17410" name="Picture 2" descr="http://t2.gstatic.com/images?q=tbn:5IFy9V5_nGVVbM:http://www.astro.umd.edu/~miller/Gallery/physics/atom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6770" y="152400"/>
            <a:ext cx="2611430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have a substance made up of only </a:t>
            </a:r>
            <a:r>
              <a:rPr lang="en-US" i="1" dirty="0" smtClean="0"/>
              <a:t>one kind</a:t>
            </a:r>
            <a:r>
              <a:rPr lang="en-US" dirty="0" smtClean="0"/>
              <a:t> of atom, you have an </a:t>
            </a:r>
            <a:r>
              <a:rPr lang="en-US" b="1" u="sng" dirty="0" smtClean="0"/>
              <a:t>element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EX: gold is an element – a pure substance made up of the same atoms (gold atoms)</a:t>
            </a:r>
          </a:p>
          <a:p>
            <a:endParaRPr lang="en-US" dirty="0" smtClean="0"/>
          </a:p>
          <a:p>
            <a:r>
              <a:rPr lang="en-US" dirty="0" smtClean="0"/>
              <a:t>There are over 100, but not all occur naturally, and only 25 are found in living things, and only 4 make up the majority of living tissue</a:t>
            </a:r>
          </a:p>
          <a:p>
            <a:pPr lvl="1"/>
            <a:r>
              <a:rPr lang="en-US" dirty="0" smtClean="0"/>
              <a:t>Carbon, Hydrogen, Oxygen, Nitrogen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Elements are assigned symbols (one or two letters) and organized on the Periodic Table of the Elements</a:t>
            </a:r>
            <a:endParaRPr lang="en-US" dirty="0"/>
          </a:p>
        </p:txBody>
      </p:sp>
      <p:pic>
        <p:nvPicPr>
          <p:cNvPr id="22530" name="Picture 2" descr="http://t3.gstatic.com/images?q=tbn:ANd9GcQMe4fwz3XPZFcwhujak9mUnI8UZsWJbklhUG8snEAiYUg2J74&amp;t=1&amp;usg=__6YmlFMG7rsS5_WwhHFRv7216M4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5029200" cy="2952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Elements are assigned symbols (one or two letters) and organized on the Periodic Table of the Elements</a:t>
            </a:r>
            <a:endParaRPr lang="en-US" dirty="0"/>
          </a:p>
        </p:txBody>
      </p:sp>
      <p:pic>
        <p:nvPicPr>
          <p:cNvPr id="22530" name="Picture 2" descr="http://t3.gstatic.com/images?q=tbn:ANd9GcQMe4fwz3XPZFcwhujak9mUnI8UZsWJbklhUG8snEAiYUg2J74&amp;t=1&amp;usg=__6YmlFMG7rsS5_WwhHFRv7216M4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5029200" cy="2952295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 rot="3678992">
            <a:off x="5040842" y="2511243"/>
            <a:ext cx="289418" cy="2803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53200" y="2971800"/>
            <a:ext cx="1893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is the </a:t>
            </a:r>
          </a:p>
          <a:p>
            <a:r>
              <a:rPr lang="en-US" dirty="0" smtClean="0"/>
              <a:t>element “gold”</a:t>
            </a:r>
          </a:p>
          <a:p>
            <a:r>
              <a:rPr lang="en-US" dirty="0" smtClean="0"/>
              <a:t>with the symbol</a:t>
            </a:r>
          </a:p>
          <a:p>
            <a:r>
              <a:rPr lang="en-US" dirty="0" smtClean="0"/>
              <a:t>“Au”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Atomic #</a:t>
            </a:r>
          </a:p>
          <a:p>
            <a:endParaRPr lang="en-US" dirty="0"/>
          </a:p>
          <a:p>
            <a:r>
              <a:rPr lang="en-US" dirty="0" smtClean="0"/>
              <a:t>Mass #</a:t>
            </a:r>
          </a:p>
          <a:p>
            <a:endParaRPr lang="en-US" dirty="0"/>
          </a:p>
          <a:p>
            <a:r>
              <a:rPr lang="en-US" dirty="0" smtClean="0"/>
              <a:t>Average Atomic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24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Isotope</a:t>
            </a:r>
          </a:p>
          <a:p>
            <a:pPr lvl="1"/>
            <a:r>
              <a:rPr lang="en-US" dirty="0" smtClean="0"/>
              <a:t>An atom with either more or fewer neutrons than the “typical” or “average” atom</a:t>
            </a:r>
          </a:p>
          <a:p>
            <a:pPr lvl="1"/>
            <a:r>
              <a:rPr lang="en-US" dirty="0" smtClean="0"/>
              <a:t>Let’s look at the Atoms Packet again</a:t>
            </a:r>
          </a:p>
          <a:p>
            <a:pPr lvl="1"/>
            <a:endParaRPr lang="en-US" dirty="0"/>
          </a:p>
          <a:p>
            <a:r>
              <a:rPr lang="en-US" dirty="0" smtClean="0"/>
              <a:t>Ion</a:t>
            </a:r>
          </a:p>
          <a:p>
            <a:pPr lvl="1"/>
            <a:r>
              <a:rPr lang="en-US" dirty="0" smtClean="0"/>
              <a:t>An atom with either more or fewer electrons than the neutral form</a:t>
            </a:r>
          </a:p>
          <a:p>
            <a:pPr lvl="1"/>
            <a:r>
              <a:rPr lang="en-US" dirty="0" smtClean="0"/>
              <a:t>This results in the atom being charged</a:t>
            </a:r>
          </a:p>
          <a:p>
            <a:pPr lvl="1"/>
            <a:r>
              <a:rPr lang="en-US" dirty="0" smtClean="0"/>
              <a:t>Let’s look at the Atoms Packet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04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Subatomic Particle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are familiar with subatomic particles, and variations of “normal” atoms, we can use fragmented information to uncover all we need to know about an atom.</a:t>
            </a:r>
          </a:p>
          <a:p>
            <a:endParaRPr lang="en-US" dirty="0"/>
          </a:p>
          <a:p>
            <a:r>
              <a:rPr lang="en-US" dirty="0" smtClean="0"/>
              <a:t>Let’s look at the Subatomic particle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35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an “effort” to become more stable, atoms of the same or different elements may chemically combine, or come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76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Molecule</a:t>
            </a:r>
            <a:r>
              <a:rPr lang="en-US" dirty="0"/>
              <a:t>: any 2 or more atoms chemically combined (put together)</a:t>
            </a:r>
            <a:endParaRPr lang="en-US" b="1" u="sng" dirty="0"/>
          </a:p>
        </p:txBody>
      </p:sp>
      <p:sp>
        <p:nvSpPr>
          <p:cNvPr id="4" name="Oval 3"/>
          <p:cNvSpPr/>
          <p:nvPr/>
        </p:nvSpPr>
        <p:spPr>
          <a:xfrm>
            <a:off x="762000" y="31242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5" name="Oval 4"/>
          <p:cNvSpPr/>
          <p:nvPr/>
        </p:nvSpPr>
        <p:spPr>
          <a:xfrm>
            <a:off x="1219200" y="31242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6" name="Oval 5"/>
          <p:cNvSpPr/>
          <p:nvPr/>
        </p:nvSpPr>
        <p:spPr>
          <a:xfrm>
            <a:off x="5334000" y="2895600"/>
            <a:ext cx="1524000" cy="1524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Cl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0" y="43434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8" name="Oval 7"/>
          <p:cNvSpPr/>
          <p:nvPr/>
        </p:nvSpPr>
        <p:spPr>
          <a:xfrm>
            <a:off x="6553200" y="3200400"/>
            <a:ext cx="1524000" cy="1524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Cl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14600" y="4495800"/>
            <a:ext cx="1219200" cy="1219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76600" y="43434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424386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Compound</a:t>
            </a:r>
            <a:r>
              <a:rPr lang="en-US" dirty="0"/>
              <a:t>: any 2 or more atoms </a:t>
            </a:r>
            <a:r>
              <a:rPr lang="en-US" i="1" dirty="0"/>
              <a:t>of different elements</a:t>
            </a:r>
            <a:r>
              <a:rPr lang="en-US" dirty="0"/>
              <a:t> chemically combined (put together)</a:t>
            </a:r>
            <a:endParaRPr lang="en-US" b="1" u="sng" dirty="0"/>
          </a:p>
          <a:p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295400" y="34290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5" name="Oval 4"/>
          <p:cNvSpPr/>
          <p:nvPr/>
        </p:nvSpPr>
        <p:spPr>
          <a:xfrm>
            <a:off x="1524000" y="3581400"/>
            <a:ext cx="1219200" cy="1219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6000" y="34290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7" name="Oval 6"/>
          <p:cNvSpPr/>
          <p:nvPr/>
        </p:nvSpPr>
        <p:spPr>
          <a:xfrm>
            <a:off x="47244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5791200" y="3581400"/>
            <a:ext cx="1676400" cy="1676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Cl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0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What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</a:p>
          <a:p>
            <a:pPr lvl="1"/>
            <a:r>
              <a:rPr lang="en-US" dirty="0" smtClean="0"/>
              <a:t>Anything that takes up space</a:t>
            </a:r>
          </a:p>
          <a:p>
            <a:pPr lvl="1"/>
            <a:r>
              <a:rPr lang="en-US" dirty="0" smtClean="0"/>
              <a:t>Found in 3 states</a:t>
            </a:r>
          </a:p>
          <a:p>
            <a:pPr lvl="2"/>
            <a:r>
              <a:rPr lang="en-US" dirty="0" smtClean="0"/>
              <a:t>Solid</a:t>
            </a:r>
          </a:p>
          <a:p>
            <a:pPr lvl="2"/>
            <a:r>
              <a:rPr lang="en-US" dirty="0" smtClean="0"/>
              <a:t>Liquid</a:t>
            </a:r>
          </a:p>
          <a:p>
            <a:pPr lvl="2"/>
            <a:r>
              <a:rPr lang="en-US" dirty="0" smtClean="0"/>
              <a:t>Gas</a:t>
            </a:r>
          </a:p>
          <a:p>
            <a:pPr lvl="2"/>
            <a:r>
              <a:rPr lang="en-US" dirty="0" smtClean="0"/>
              <a:t>(rarely plasma)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electron is </a:t>
            </a:r>
            <a:r>
              <a:rPr lang="en-US" b="1" u="sng" dirty="0" smtClean="0"/>
              <a:t>transferred</a:t>
            </a:r>
            <a:r>
              <a:rPr lang="en-US" dirty="0" smtClean="0"/>
              <a:t> from one atom to another, resulting in two oppositely charged atoms.  </a:t>
            </a:r>
            <a:endParaRPr lang="en-US" dirty="0"/>
          </a:p>
        </p:txBody>
      </p:sp>
      <p:pic>
        <p:nvPicPr>
          <p:cNvPr id="1026" name="Picture 2" descr="http://www.substech.com/dokuwiki/lib/exe/fetch.php?w=&amp;h=&amp;cache=cache&amp;media=ionic_bond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115383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447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atoms </a:t>
            </a:r>
            <a:r>
              <a:rPr lang="en-US" b="1" u="sng" dirty="0" smtClean="0"/>
              <a:t>share</a:t>
            </a:r>
            <a:r>
              <a:rPr lang="en-US" dirty="0" smtClean="0"/>
              <a:t> one or more pairs of electrons</a:t>
            </a:r>
          </a:p>
          <a:p>
            <a:endParaRPr lang="en-US" dirty="0" smtClean="0"/>
          </a:p>
          <a:p>
            <a:r>
              <a:rPr lang="en-US" dirty="0" smtClean="0"/>
              <a:t>This is the kind of bonding we see in the molecules we will study in biology!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01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see covalent bonds in the kinds of molecules we will study called </a:t>
            </a:r>
            <a:r>
              <a:rPr lang="en-US" b="1" dirty="0" smtClean="0"/>
              <a:t>organic compounds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compound that contains the element carbon</a:t>
            </a:r>
          </a:p>
          <a:p>
            <a:pPr lvl="1"/>
            <a:r>
              <a:rPr lang="en-US" dirty="0" smtClean="0"/>
              <a:t>Organic compounds can also contain hydrogen, oxygen, and nitrogen</a:t>
            </a:r>
          </a:p>
        </p:txBody>
      </p:sp>
    </p:spTree>
    <p:extLst>
      <p:ext uri="{BB962C8B-B14F-4D97-AF65-F5344CB8AC3E}">
        <p14:creationId xmlns:p14="http://schemas.microsoft.com/office/powerpoint/2010/main" val="307794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many covalent bonds can different atoms make?</a:t>
            </a:r>
          </a:p>
          <a:p>
            <a:pPr lvl="1"/>
            <a:r>
              <a:rPr lang="en-US" dirty="0"/>
              <a:t>The # of covalent bonds is based on how many more electrons an atom “wants”</a:t>
            </a:r>
          </a:p>
          <a:p>
            <a:pPr lvl="1"/>
            <a:r>
              <a:rPr lang="en-US" dirty="0"/>
              <a:t>Result:</a:t>
            </a:r>
          </a:p>
          <a:p>
            <a:pPr lvl="2"/>
            <a:r>
              <a:rPr lang="en-US" dirty="0"/>
              <a:t>Carbon makes 4 bonds, Nitrogen makes 3 bonds, Oxygen makes 2 bonds, and Hydrogen makes 1 bond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3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r>
              <a:rPr lang="en-US" dirty="0" smtClean="0"/>
              <a:t>The basic unit of matter: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b="1" u="sng" dirty="0" smtClean="0"/>
              <a:t>atom</a:t>
            </a:r>
          </a:p>
          <a:p>
            <a:pPr lvl="1">
              <a:buNone/>
            </a:pPr>
            <a:endParaRPr lang="en-US" b="1" u="sng" dirty="0" smtClean="0"/>
          </a:p>
          <a:p>
            <a:pPr lvl="2"/>
            <a:r>
              <a:rPr lang="en-US" dirty="0" smtClean="0"/>
              <a:t>Incredibly tiny particle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Fun fact: there are more atoms in a teaspoon of water than there are teaspoons of water in all the oceans!!!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Fun fact: your pinky finger is about 100,000,000 atoms wide!!!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3.gstatic.com/images?q=tbn:ANd9GcSb4p9NDpjuj7aRWn1yCfFMfggy_Mr20l51WBEWkOkQIVm_x9c&amp;t=1&amp;usg=__bSXxRDm8mqdBszF_oom5zgyGXR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3.gstatic.com/images?q=tbn:ANd9GcSb4p9NDpjuj7aRWn1yCfFMfggy_Mr20l51WBEWkOkQIVm_x9c&amp;t=1&amp;usg=__bSXxRDm8mqdBszF_oom5zgyGXR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3962400" cy="3962400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 rot="2216686">
            <a:off x="5632444" y="570602"/>
            <a:ext cx="228600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533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3.gstatic.com/images?q=tbn:ANd9GcSb4p9NDpjuj7aRWn1yCfFMfggy_Mr20l51WBEWkOkQIVm_x9c&amp;t=1&amp;usg=__bSXxRDm8mqdBszF_oom5zgyGXR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3962400" cy="3962400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 rot="2216686">
            <a:off x="5632444" y="570602"/>
            <a:ext cx="228600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533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Proton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 rot="16808335">
            <a:off x="2398610" y="1561641"/>
            <a:ext cx="232439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2362200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Neutron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3.gstatic.com/images?q=tbn:ANd9GcSb4p9NDpjuj7aRWn1yCfFMfggy_Mr20l51WBEWkOkQIVm_x9c&amp;t=1&amp;usg=__bSXxRDm8mqdBszF_oom5zgyGXR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3962400" cy="3962400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 rot="2216686">
            <a:off x="5632444" y="570602"/>
            <a:ext cx="228600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533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Proton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 rot="16808335">
            <a:off x="2398610" y="1561641"/>
            <a:ext cx="232439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2362200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Neutron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13902015">
            <a:off x="2025305" y="3375955"/>
            <a:ext cx="217357" cy="1930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4876800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3.gstatic.com/images?q=tbn:ANd9GcSb4p9NDpjuj7aRWn1yCfFMfggy_Mr20l51WBEWkOkQIVm_x9c&amp;t=1&amp;usg=__bSXxRDm8mqdBszF_oom5zgyGXR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3962400" cy="3962400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 rot="2216686">
            <a:off x="5632444" y="570602"/>
            <a:ext cx="228600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533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Proton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 rot="16808335">
            <a:off x="2398610" y="1561641"/>
            <a:ext cx="232439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2362200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Neutron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13902015">
            <a:off x="2025305" y="3375955"/>
            <a:ext cx="217357" cy="1930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4876800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</a:t>
            </a:r>
            <a:endParaRPr lang="en-US" dirty="0"/>
          </a:p>
        </p:txBody>
      </p:sp>
      <p:sp>
        <p:nvSpPr>
          <p:cNvPr id="11" name="Block Arc 10"/>
          <p:cNvSpPr/>
          <p:nvPr/>
        </p:nvSpPr>
        <p:spPr>
          <a:xfrm rot="8177639">
            <a:off x="3946082" y="3398082"/>
            <a:ext cx="1447800" cy="533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 rot="2738799">
            <a:off x="4544806" y="4532918"/>
            <a:ext cx="2340387" cy="2694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53200" y="5498068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Nucleus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tom Model Video.mp4">
            <a:hlinkClick r:id="" action="ppaction://media"/>
          </p:cNvPr>
          <p:cNvPicPr>
            <a:picLocks noGrp="1" noChangeAspect="1"/>
          </p:cNvPicPr>
          <p:nvPr>
            <p:ph sz="quarter"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9062" y="228600"/>
            <a:ext cx="8567738" cy="5711825"/>
          </a:xfrm>
        </p:spPr>
      </p:pic>
    </p:spTree>
    <p:extLst>
      <p:ext uri="{BB962C8B-B14F-4D97-AF65-F5344CB8AC3E}">
        <p14:creationId xmlns:p14="http://schemas.microsoft.com/office/powerpoint/2010/main" val="36377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566</Words>
  <Application>Microsoft Office PowerPoint</Application>
  <PresentationFormat>On-screen Show (4:3)</PresentationFormat>
  <Paragraphs>109</Paragraphs>
  <Slides>23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THE ATOM</vt:lpstr>
      <vt:lpstr>Here’s What Matters</vt:lpstr>
      <vt:lpstr>The Atom: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Parts</vt:lpstr>
      <vt:lpstr>Elements</vt:lpstr>
      <vt:lpstr>Elements</vt:lpstr>
      <vt:lpstr>Elements</vt:lpstr>
      <vt:lpstr>Terms:</vt:lpstr>
      <vt:lpstr>Variations</vt:lpstr>
      <vt:lpstr>Subatomic Particle Practice</vt:lpstr>
      <vt:lpstr>Bonding </vt:lpstr>
      <vt:lpstr>Bonding</vt:lpstr>
      <vt:lpstr>Bonding</vt:lpstr>
      <vt:lpstr>Ionic Bonding</vt:lpstr>
      <vt:lpstr>Covalent Bonding</vt:lpstr>
      <vt:lpstr>Covalent Bonding</vt:lpstr>
      <vt:lpstr>Covalent Bonding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ATOM</dc:title>
  <dc:creator>TechAdmin</dc:creator>
  <cp:lastModifiedBy>District 211</cp:lastModifiedBy>
  <cp:revision>20</cp:revision>
  <dcterms:created xsi:type="dcterms:W3CDTF">2010-09-20T05:07:05Z</dcterms:created>
  <dcterms:modified xsi:type="dcterms:W3CDTF">2011-09-29T14:40:28Z</dcterms:modified>
</cp:coreProperties>
</file>